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59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EC37C-A54E-466C-BAE8-F333DA5AC320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D91F6-F626-4B48-BA5F-A9DE662D60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7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D91F6-F626-4B48-BA5F-A9DE662D609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9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A219-929D-4F0A-5738-1640E7712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6163A-9EA4-880A-4903-93F6B8D29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165BC-44E5-E712-4553-EF8C2816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7D2FA-CC40-E125-230A-DD90FAC49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ECC9C-77B4-9331-C2D3-F5DDF52A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2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669B-7739-AC5B-632C-873CFE3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5D11D-A093-B5EA-283F-142024130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9C581-108D-0A30-3C81-FE4744B6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EACF-2A8F-4926-86D5-623BF3BA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EEF3-66D4-234E-A167-425A75A2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71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C89C6-8495-898B-CAEC-EC7B5F694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102D9-92D1-FD06-A517-1BE355B5A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8781-D1B5-A27A-B65A-96B11262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4F8B-DDB4-EB8F-9820-B70CB9ED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1A9C-D5D8-70FF-C5DB-A6EF43B7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043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8155-98D2-86F8-3BE4-7864D785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A2AD-9784-A8E6-0707-A09FDFE3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9D8B8-DCDC-8AE5-09AD-8AC0659F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E3D11-9F4D-0434-D263-A63FBF7F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7638C-08CE-C83F-47AF-B39CAA87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7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D891-4AE6-D436-DB7E-07EB6408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198E-EB3D-C79F-004C-2534D8CA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4FE3-3E38-524E-F5AB-1C8F8ED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07B81-CC2E-1A22-E685-9DCAC41C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EFC0C-66B2-7F69-5634-31529CBA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11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F5A8-7BD2-2E2F-EF0C-01FB1AC8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D8FFA-5AA7-1E61-454B-2D9A242BA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1DD3A-2D95-42B6-A85B-925CFA4A1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EFE61-F6D3-417D-F02B-7C7C0A34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1E31-EB70-4239-6F72-1BDEBB64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32DE7-C5B0-6B39-7AE7-6BF87CC1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47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D626-9C6F-12EB-3702-5308641F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FD442-18AD-A023-A4B8-80D200F09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0BC17-5117-5FDC-51C4-33FEB0BDB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39907-D9B6-E41E-F651-517268A52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8B0A8-72B4-23A7-8A07-882F5B147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D15F8-A906-C24A-7F0C-A3AE8B80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693FE-A906-9C5D-DEA1-0A07BA9E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2EE0E-D163-4912-FD1F-F584046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42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6A52-F0DD-3437-ADC9-A00168CF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605C8-C2CC-B533-343B-A4ED3218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A052A-32F5-49A2-DBF0-A8EB1EC4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B5A5C-58E6-A325-BA41-BD062503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90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74D27-968F-3575-E4E2-7BE9199E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3AECB-E472-4E32-C8D2-CBA2E638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7D63-5174-92A1-2749-0E7BF4B9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5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5232-2A3F-6947-58EF-227B2EED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D6E3C-0860-A937-EDF5-3BE65D73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31B8B-94DA-5783-A6E3-D5F83F9FE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06E33-3A67-E1EC-307E-9ADAA373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C402-6393-7C65-5E16-7083A9E8D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6825D-1338-310C-46FA-9A414EAA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57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14D3-5385-746E-635C-6AE6C26B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9F778-A2CC-E89A-3175-19F8EE057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A5E67-3ABF-5A36-87C8-85E475510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1032-486E-E7BB-31CC-C4FBC0CD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6771B-6266-CE87-338C-6368CA95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7AAF-71E6-17A4-DB50-D36FA7D4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2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9793D-287D-4DC2-0FA5-93588C6C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CF11C-38AC-0BF1-723D-5C5D3B7A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5FDB-CD74-720A-A70C-646C13E76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98474-66E9-418C-B867-FB0D996253D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7CE1-AC30-0D35-2166-31F23A505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4728-4552-6F95-FF8A-048D17026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5522-979C-43AF-9F75-CAEC0B66B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7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4177EF-37F2-6067-AA33-B57B3209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832" y="0"/>
            <a:ext cx="12201832" cy="692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B8A5F-87B7-C1F2-0D70-E9EC62DE9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52" y="2564733"/>
            <a:ext cx="10687664" cy="1108435"/>
          </a:xfrm>
          <a:solidFill>
            <a:schemeClr val="tx1">
              <a:alpha val="72000"/>
            </a:schemeClr>
          </a:solidFill>
        </p:spPr>
        <p:txBody>
          <a:bodyPr>
            <a:norm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Smart Energy Sharing Grid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E15A3-229D-0450-0F89-8931B3369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3303" y="3916669"/>
            <a:ext cx="5545394" cy="523220"/>
          </a:xfr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The Future of Power Distribution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CD70F-2527-EB79-E77B-7A07CD01439D}"/>
              </a:ext>
            </a:extLst>
          </p:cNvPr>
          <p:cNvSpPr txBox="1"/>
          <p:nvPr/>
        </p:nvSpPr>
        <p:spPr>
          <a:xfrm>
            <a:off x="747252" y="5909925"/>
            <a:ext cx="1651820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27000"/>
            </a:schemeClr>
          </a:solidFill>
          <a:ln>
            <a:gradFill>
              <a:gsLst>
                <a:gs pos="5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By:- </a:t>
            </a:r>
            <a:r>
              <a:rPr lang="en-I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Rajesh Rana</a:t>
            </a:r>
          </a:p>
          <a:p>
            <a:r>
              <a:rPr lang="en-IN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(24CSEAIML015)</a:t>
            </a:r>
          </a:p>
        </p:txBody>
      </p:sp>
    </p:spTree>
    <p:extLst>
      <p:ext uri="{BB962C8B-B14F-4D97-AF65-F5344CB8AC3E}">
        <p14:creationId xmlns:p14="http://schemas.microsoft.com/office/powerpoint/2010/main" val="2908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3785-9873-2CE4-B8DD-73EE930D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Problem Statement</a:t>
            </a:r>
            <a:endParaRPr lang="en-IN" sz="8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87151A-A368-D0BF-2E89-0B3B4AD7C5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275" y="1492918"/>
            <a:ext cx="7063248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Homes with solar panels produce </a:t>
            </a: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excess energy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the day.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Surplus energy is often </a:t>
            </a: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wasted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sold back to the grid at low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Meanwhile, neighbors without solar pay </a:t>
            </a:r>
            <a:r>
              <a:rPr kumimoji="0" lang="en-US" altLang="en-US" sz="3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electricity bills</a:t>
            </a:r>
            <a:r>
              <a:rPr kumimoji="0" lang="en-US" altLang="en-US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0B163A-B963-DC79-A552-A7B8BA8E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14" y="1492918"/>
            <a:ext cx="4440743" cy="44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78305E-83FE-C048-A5DB-90D5D36CD4D7}"/>
              </a:ext>
            </a:extLst>
          </p:cNvPr>
          <p:cNvSpPr/>
          <p:nvPr/>
        </p:nvSpPr>
        <p:spPr>
          <a:xfrm>
            <a:off x="346881" y="5120533"/>
            <a:ext cx="6879828" cy="1141236"/>
          </a:xfrm>
          <a:prstGeom prst="roundRect">
            <a:avLst>
              <a:gd name="adj" fmla="val 7087"/>
            </a:avLst>
          </a:prstGeom>
          <a:solidFill>
            <a:srgbClr val="EFA8A9"/>
          </a:solidFill>
          <a:ln w="22225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3300" dirty="0">
                <a:solidFill>
                  <a:schemeClr val="tx1"/>
                </a:solidFill>
                <a:latin typeface="Arial" panose="020B0604020202020204" pitchFamily="34" charset="0"/>
              </a:rPr>
              <a:t>   Centralized grids cause </a:t>
            </a:r>
            <a:r>
              <a:rPr lang="en-US" altLang="en-US" sz="3300" b="1" dirty="0">
                <a:solidFill>
                  <a:schemeClr val="tx1"/>
                </a:solidFill>
                <a:latin typeface="Arial" panose="020B0604020202020204" pitchFamily="34" charset="0"/>
              </a:rPr>
              <a:t>energy loss</a:t>
            </a:r>
            <a:r>
              <a:rPr lang="en-US" altLang="en-US" sz="3300" dirty="0">
                <a:solidFill>
                  <a:schemeClr val="tx1"/>
                </a:solidFill>
                <a:latin typeface="Arial" panose="020B0604020202020204" pitchFamily="34" charset="0"/>
              </a:rPr>
              <a:t> (≈ 6–8% during transmission).</a:t>
            </a:r>
            <a:endParaRPr lang="en-IN" sz="330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2296AA-AD19-BA4D-D0EA-F4711193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5431" y="5305448"/>
            <a:ext cx="293257" cy="2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676" y="427237"/>
            <a:ext cx="618847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Revolutionary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5142" y="1261557"/>
            <a:ext cx="3053953" cy="2225287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6854" y="1421306"/>
            <a:ext cx="266323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Peer-to-Peer Energy Trading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56854" y="2125264"/>
            <a:ext cx="2663230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Neighbors share electricity directly, bypassing traditional utility middlemen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3904457" y="1278822"/>
            <a:ext cx="3054053" cy="2225287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99819" y="160466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Smart Meters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099819" y="2112566"/>
            <a:ext cx="26633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and measurement of energy production and consumption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61492" y="3699470"/>
            <a:ext cx="6297018" cy="1404243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856854" y="389483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Security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56854" y="4303514"/>
            <a:ext cx="59062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Transparent, tamper-proof smart contracts record every energy transaction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61492" y="5316339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Smart Energy Sharing Grid transforms surplus solar power into community assets, creating a decentralized network where clean energy flows efficiently between neighbors.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025FFB-9AF7-5A58-F6BC-810266CB74ED}"/>
              </a:ext>
            </a:extLst>
          </p:cNvPr>
          <p:cNvSpPr txBox="1"/>
          <p:nvPr/>
        </p:nvSpPr>
        <p:spPr>
          <a:xfrm>
            <a:off x="999050" y="137879"/>
            <a:ext cx="1036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/>
              <a:t>How It Works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68E7B2-60FF-C04D-C43F-9D2D753AA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1903541"/>
            <a:ext cx="5863866" cy="42243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78099-BD42-8B65-4B19-0A3C23DF8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1" t="8172" r="30001" b="6953"/>
          <a:stretch>
            <a:fillRect/>
          </a:stretch>
        </p:blipFill>
        <p:spPr>
          <a:xfrm>
            <a:off x="953729" y="1461318"/>
            <a:ext cx="4385187" cy="52551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43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9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0346" y="515443"/>
            <a:ext cx="6005909" cy="58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Powerful System Features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34" y="1593156"/>
            <a:ext cx="468610" cy="4686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28035" y="2296021"/>
            <a:ext cx="2343249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Monitoring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228034" y="2776339"/>
            <a:ext cx="2925267" cy="899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visibility into energy production, consumption, and trading activities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034" y="4050705"/>
            <a:ext cx="468610" cy="4686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8035" y="4753570"/>
            <a:ext cx="2343249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Direct Trading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28034" y="5233889"/>
            <a:ext cx="2925267" cy="899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Peer-to-peer transactions eliminate utility middlemen and reduce costs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7049" y="1593156"/>
            <a:ext cx="468610" cy="4686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17050" y="2296021"/>
            <a:ext cx="2343249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Pricing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8617049" y="2776339"/>
            <a:ext cx="2925267" cy="899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Market-driven rates make electricity affordable for buyers while profitable for sellers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049" y="4050705"/>
            <a:ext cx="468610" cy="4686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617050" y="4753570"/>
            <a:ext cx="2343249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Fail-Safe Mode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8617049" y="5233889"/>
            <a:ext cx="2925267" cy="899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grid backup ensures no renewable energy goes to waste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3FCE2-9F83-4DB2-41CE-816770553339}"/>
              </a:ext>
            </a:extLst>
          </p:cNvPr>
          <p:cNvSpPr txBox="1"/>
          <p:nvPr/>
        </p:nvSpPr>
        <p:spPr>
          <a:xfrm>
            <a:off x="10585174" y="6460435"/>
            <a:ext cx="1510748" cy="3875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8803" y="611088"/>
            <a:ext cx="3526433" cy="374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17"/>
              </a:lnSpc>
            </a:pPr>
            <a:r>
              <a:rPr lang="en-US" sz="8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Transformative Benefits</a:t>
            </a:r>
            <a:endParaRPr lang="en-US" sz="8000" dirty="0"/>
          </a:p>
        </p:txBody>
      </p:sp>
      <p:sp>
        <p:nvSpPr>
          <p:cNvPr id="4" name="Shape 1"/>
          <p:cNvSpPr/>
          <p:nvPr/>
        </p:nvSpPr>
        <p:spPr>
          <a:xfrm>
            <a:off x="418803" y="1176420"/>
            <a:ext cx="6782395" cy="1180803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544810" y="1302428"/>
            <a:ext cx="358973" cy="358973"/>
          </a:xfrm>
          <a:prstGeom prst="roundRect">
            <a:avLst>
              <a:gd name="adj" fmla="val 21225081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33" y="1380909"/>
            <a:ext cx="161528" cy="201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9790" y="1453638"/>
            <a:ext cx="2175526" cy="22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Environmental Impact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029790" y="1755031"/>
            <a:ext cx="6530380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Maximizes renewable energy utilization, significantly </a:t>
            </a: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reducing carbon emissions and fossil fuel dependence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418803" y="2476880"/>
            <a:ext cx="6782395" cy="1180803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4810" y="2602888"/>
            <a:ext cx="358973" cy="358973"/>
          </a:xfrm>
          <a:prstGeom prst="roundRect">
            <a:avLst>
              <a:gd name="adj" fmla="val 21225081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3" y="2681370"/>
            <a:ext cx="161528" cy="2019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9788" y="2758718"/>
            <a:ext cx="1495921" cy="187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Savings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029790" y="3092450"/>
            <a:ext cx="6530380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Households save on electricity costs while solar producers </a:t>
            </a: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 revenue from surplus energy sales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418803" y="3777340"/>
            <a:ext cx="6782395" cy="1180803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44810" y="3903348"/>
            <a:ext cx="358973" cy="358973"/>
          </a:xfrm>
          <a:prstGeom prst="roundRect">
            <a:avLst>
              <a:gd name="adj" fmla="val 21225081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3" y="3981830"/>
            <a:ext cx="161528" cy="2019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9789" y="4065140"/>
            <a:ext cx="1495921" cy="226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Grid Efficiency</a:t>
            </a:r>
            <a:endParaRPr lang="en-US" sz="2800" dirty="0"/>
          </a:p>
        </p:txBody>
      </p:sp>
      <p:sp>
        <p:nvSpPr>
          <p:cNvPr id="18" name="Text 12"/>
          <p:cNvSpPr/>
          <p:nvPr/>
        </p:nvSpPr>
        <p:spPr>
          <a:xfrm>
            <a:off x="1029788" y="4362705"/>
            <a:ext cx="6530380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transmission losses and improves overall power</a:t>
            </a: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grid stability through distributed generation</a:t>
            </a:r>
            <a:endParaRPr lang="en-US" sz="2000" dirty="0"/>
          </a:p>
        </p:txBody>
      </p:sp>
      <p:sp>
        <p:nvSpPr>
          <p:cNvPr id="19" name="Shape 13"/>
          <p:cNvSpPr/>
          <p:nvPr/>
        </p:nvSpPr>
        <p:spPr>
          <a:xfrm>
            <a:off x="418803" y="5077800"/>
            <a:ext cx="6782395" cy="1180803"/>
          </a:xfrm>
          <a:prstGeom prst="roundRect">
            <a:avLst>
              <a:gd name="adj" fmla="val 42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544810" y="5203809"/>
            <a:ext cx="358973" cy="358973"/>
          </a:xfrm>
          <a:prstGeom prst="roundRect">
            <a:avLst>
              <a:gd name="adj" fmla="val 21225081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3" y="5282290"/>
            <a:ext cx="161528" cy="2019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29788" y="5357402"/>
            <a:ext cx="1495921" cy="226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Building</a:t>
            </a:r>
            <a:endParaRPr lang="en-US" sz="2800" dirty="0"/>
          </a:p>
        </p:txBody>
      </p:sp>
      <p:sp>
        <p:nvSpPr>
          <p:cNvPr id="23" name="Text 16"/>
          <p:cNvSpPr/>
          <p:nvPr/>
        </p:nvSpPr>
        <p:spPr>
          <a:xfrm>
            <a:off x="1029788" y="5660125"/>
            <a:ext cx="6530380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Neighbors collaborate in clean energy initiatives, </a:t>
            </a:r>
          </a:p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fostering sustainable local partnerships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B6F1D7-7FCC-D26E-8EFE-43800E15A622}"/>
              </a:ext>
            </a:extLst>
          </p:cNvPr>
          <p:cNvSpPr txBox="1"/>
          <p:nvPr/>
        </p:nvSpPr>
        <p:spPr>
          <a:xfrm>
            <a:off x="10530673" y="6390752"/>
            <a:ext cx="16613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825" y="1164630"/>
            <a:ext cx="4378605" cy="55150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245A-8773-30BD-217F-464FB23F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800" dirty="0"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3265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251</Words>
  <Application>Microsoft Office PowerPoint</Application>
  <PresentationFormat>Widescreen</PresentationFormat>
  <Paragraphs>45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Rounded MT Bold</vt:lpstr>
      <vt:lpstr>Bahnschrift</vt:lpstr>
      <vt:lpstr>Calibri</vt:lpstr>
      <vt:lpstr>Calibri Light</vt:lpstr>
      <vt:lpstr>Inter</vt:lpstr>
      <vt:lpstr>Inter Bold</vt:lpstr>
      <vt:lpstr>Office Theme</vt:lpstr>
      <vt:lpstr>Smart Energy Sharing Grid</vt:lpstr>
      <vt:lpstr>Problem Statement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Rana</dc:creator>
  <cp:lastModifiedBy>Rajesh Rana</cp:lastModifiedBy>
  <cp:revision>4</cp:revision>
  <dcterms:created xsi:type="dcterms:W3CDTF">2025-09-16T07:31:14Z</dcterms:created>
  <dcterms:modified xsi:type="dcterms:W3CDTF">2025-09-19T12:24:43Z</dcterms:modified>
</cp:coreProperties>
</file>